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27" r:id="rId2"/>
    <p:sldId id="428" r:id="rId3"/>
    <p:sldId id="444" r:id="rId4"/>
    <p:sldId id="501" r:id="rId5"/>
    <p:sldId id="432" r:id="rId6"/>
    <p:sldId id="443" r:id="rId7"/>
    <p:sldId id="453" r:id="rId8"/>
    <p:sldId id="502" r:id="rId9"/>
    <p:sldId id="452" r:id="rId10"/>
    <p:sldId id="454" r:id="rId11"/>
    <p:sldId id="455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503" r:id="rId24"/>
    <p:sldId id="492" r:id="rId25"/>
    <p:sldId id="504" r:id="rId26"/>
    <p:sldId id="493" r:id="rId27"/>
    <p:sldId id="495" r:id="rId28"/>
    <p:sldId id="505" r:id="rId29"/>
    <p:sldId id="497" r:id="rId30"/>
    <p:sldId id="506" r:id="rId31"/>
    <p:sldId id="507" r:id="rId32"/>
    <p:sldId id="508" r:id="rId33"/>
    <p:sldId id="509" r:id="rId34"/>
    <p:sldId id="499" r:id="rId35"/>
    <p:sldId id="510" r:id="rId36"/>
    <p:sldId id="511" r:id="rId37"/>
    <p:sldId id="512" r:id="rId38"/>
    <p:sldId id="513" r:id="rId39"/>
    <p:sldId id="514" r:id="rId40"/>
    <p:sldId id="515" r:id="rId41"/>
    <p:sldId id="500" r:id="rId42"/>
    <p:sldId id="480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92173"/>
  </p:normalViewPr>
  <p:slideViewPr>
    <p:cSldViewPr snapToGrid="0">
      <p:cViewPr>
        <p:scale>
          <a:sx n="206" d="100"/>
          <a:sy n="206" d="100"/>
        </p:scale>
        <p:origin x="199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2018. 3. 27.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8282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000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1565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속성값을 확인해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512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759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2574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7072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84096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01424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257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65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28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859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074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1605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60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813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6906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64935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4616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74459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133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AWS</a:t>
            </a:r>
            <a:r>
              <a:rPr kumimoji="1" lang="ko-KR" altLang="en-US" dirty="0"/>
              <a:t>에서 직접 만들어 제공하는 데이터베이스 엔진이다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오로라는 </a:t>
            </a:r>
            <a:r>
              <a:rPr kumimoji="1" lang="en-US" altLang="ko-KR" dirty="0" err="1"/>
              <a:t>MySql</a:t>
            </a:r>
            <a:r>
              <a:rPr kumimoji="1" lang="ko-KR" altLang="en-US" dirty="0"/>
              <a:t>과 호환되면서 더 낮은 비용으로 더 나은 가용성과 성능을 제공한다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09596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272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21358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80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966243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2898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5888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059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8432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6599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739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50118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2850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556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422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867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0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2018. 3. 27.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aws.amazon.com/ko/rds/pricin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E13856-7FB3-124C-B500-6CCD899DC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33" y="2900680"/>
            <a:ext cx="11099800" cy="50800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E0067BC-1A86-5248-AEC2-021F507477FB}"/>
              </a:ext>
            </a:extLst>
          </p:cNvPr>
          <p:cNvSpPr txBox="1"/>
          <p:nvPr/>
        </p:nvSpPr>
        <p:spPr>
          <a:xfrm>
            <a:off x="1886228" y="4401426"/>
            <a:ext cx="84534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출력된 결과에서 </a:t>
            </a:r>
            <a:r>
              <a:rPr lang="en-US" altLang="ko-KR" sz="1200" b="1" dirty="0" err="1">
                <a:latin typeface="+mj-lt"/>
              </a:rPr>
              <a:t>StackStatus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찾고 상태가 </a:t>
            </a:r>
            <a:r>
              <a:rPr lang="en-US" altLang="ko-KR" sz="1200" b="1" dirty="0">
                <a:latin typeface="+mj-lt"/>
              </a:rPr>
              <a:t>CREATE_COMPLETE</a:t>
            </a:r>
            <a:r>
              <a:rPr lang="ko-KR" altLang="en-US" sz="1200" b="1" dirty="0">
                <a:latin typeface="+mj-lt"/>
              </a:rPr>
              <a:t>인지 확인한다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스택을 생성하는데 최대 </a:t>
            </a:r>
            <a:r>
              <a:rPr lang="en-US" altLang="ko-KR" sz="1200" b="1" dirty="0">
                <a:latin typeface="+mj-lt"/>
              </a:rPr>
              <a:t>15</a:t>
            </a:r>
            <a:r>
              <a:rPr lang="ko-KR" altLang="en-US" sz="1200" b="1" dirty="0">
                <a:latin typeface="+mj-lt"/>
              </a:rPr>
              <a:t>분 이상이 걸릴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latin typeface="+mj-lt"/>
              </a:rPr>
              <a:t>OutputValue</a:t>
            </a:r>
            <a:r>
              <a:rPr lang="ko-KR" altLang="en-US" sz="1200" b="1" dirty="0">
                <a:latin typeface="+mj-lt"/>
              </a:rPr>
              <a:t> 속성의 값은 워드프레스의 </a:t>
            </a:r>
            <a:r>
              <a:rPr lang="en-US" altLang="ko-KR" sz="1200" b="1" dirty="0">
                <a:latin typeface="+mj-lt"/>
              </a:rPr>
              <a:t>URL</a:t>
            </a:r>
            <a:r>
              <a:rPr lang="ko-KR" altLang="en-US" sz="1200" b="1" dirty="0">
                <a:latin typeface="+mj-lt"/>
              </a:rPr>
              <a:t>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821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7DC7B719-7FED-C048-8568-CAF0B18FD2ED}"/>
              </a:ext>
            </a:extLst>
          </p:cNvPr>
          <p:cNvSpPr txBox="1"/>
          <p:nvPr/>
        </p:nvSpPr>
        <p:spPr>
          <a:xfrm>
            <a:off x="1886228" y="4854229"/>
            <a:ext cx="8453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각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인스턴스는 </a:t>
            </a:r>
            <a:r>
              <a:rPr lang="en-US" altLang="ko-KR" sz="1200" b="1" dirty="0">
                <a:latin typeface="+mj-lt"/>
              </a:rPr>
              <a:t>SQL</a:t>
            </a:r>
            <a:r>
              <a:rPr lang="ko-KR" altLang="en-US" sz="1200" b="1" dirty="0">
                <a:latin typeface="+mj-lt"/>
              </a:rPr>
              <a:t> 요청을 받는 </a:t>
            </a:r>
            <a:r>
              <a:rPr lang="ko-KR" altLang="en-US" sz="1200" b="1" dirty="0" err="1">
                <a:latin typeface="+mj-lt"/>
              </a:rPr>
              <a:t>엔드포인트를</a:t>
            </a:r>
            <a:r>
              <a:rPr lang="ko-KR" altLang="en-US" sz="1200" b="1" dirty="0">
                <a:latin typeface="+mj-lt"/>
              </a:rPr>
              <a:t> 제공한다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애플리케이션은 이 </a:t>
            </a:r>
            <a:r>
              <a:rPr lang="ko-KR" altLang="en-US" sz="1200" b="1" dirty="0" err="1">
                <a:latin typeface="+mj-lt"/>
              </a:rPr>
              <a:t>앤드포인트로</a:t>
            </a:r>
            <a:r>
              <a:rPr lang="ko-KR" altLang="en-US" sz="1200" b="1" dirty="0">
                <a:latin typeface="+mj-lt"/>
              </a:rPr>
              <a:t> 요청을 보내 데이터를 조회하거나 저장할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인스턴스의 </a:t>
            </a:r>
            <a:r>
              <a:rPr lang="ko-KR" altLang="en-US" sz="1200" b="1" dirty="0" err="1">
                <a:latin typeface="+mj-lt"/>
              </a:rPr>
              <a:t>엔드포인트와</a:t>
            </a:r>
            <a:r>
              <a:rPr lang="ko-KR" altLang="en-US" sz="1200" b="1" dirty="0">
                <a:latin typeface="+mj-lt"/>
              </a:rPr>
              <a:t> 자세한 정보는 위의 명령어를 통해 확인할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021B14-E506-4C46-A9A9-14630FD47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92" y="1624762"/>
            <a:ext cx="8008682" cy="301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B68662-D55A-7344-89BE-4610BC84B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" y="2303232"/>
            <a:ext cx="9555480" cy="350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53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638320-3ACA-0844-85CA-C6E29DA2F3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80" y="1279672"/>
            <a:ext cx="5893168" cy="54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6C1495A-C48A-B64C-81BA-A183547D3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340" y="1477534"/>
            <a:ext cx="6467051" cy="50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20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CB4076-02CD-B248-92EE-2A20103C0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19" y="1460440"/>
            <a:ext cx="7876715" cy="539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7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944046" y="5171116"/>
            <a:ext cx="86111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  <a:hlinkClick r:id="rId4"/>
              </a:rPr>
              <a:t>https://aws.amazon.com/ko/rds/pricing/</a:t>
            </a:r>
            <a:endParaRPr lang="en-US" altLang="ko-KR" sz="24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는 기반 가상 서버의 크기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할당된 </a:t>
            </a:r>
            <a:r>
              <a:rPr lang="ko-KR" altLang="en-US" sz="1200" b="1" dirty="0" err="1">
                <a:latin typeface="+mj-lt"/>
              </a:rPr>
              <a:t>스토리지와</a:t>
            </a:r>
            <a:r>
              <a:rPr lang="ko-KR" altLang="en-US" sz="1200" b="1" dirty="0">
                <a:latin typeface="+mj-lt"/>
              </a:rPr>
              <a:t> 유형과 용량에 따라 가격이 정해진다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가격은 위의 링크에서 자세하게 살펴볼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68527F-BA87-4749-AAFF-E009586B5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38" y="1579699"/>
            <a:ext cx="7117978" cy="34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7F84FF3-2CB7-2646-920B-D068749F1902}"/>
              </a:ext>
            </a:extLst>
          </p:cNvPr>
          <p:cNvSpPr txBox="1"/>
          <p:nvPr/>
        </p:nvSpPr>
        <p:spPr>
          <a:xfrm>
            <a:off x="1596194" y="3298289"/>
            <a:ext cx="861116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워드프레스를 실행하고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에 연결할 가상 서버의 공인 </a:t>
            </a:r>
            <a:r>
              <a:rPr lang="en-US" altLang="ko-KR" sz="1200" b="1" dirty="0">
                <a:latin typeface="+mj-lt"/>
              </a:rPr>
              <a:t>IP</a:t>
            </a:r>
            <a:r>
              <a:rPr lang="ko-KR" altLang="en-US" sz="1200" b="1" dirty="0">
                <a:latin typeface="+mj-lt"/>
              </a:rPr>
              <a:t> 주소를 획득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SSH</a:t>
            </a:r>
            <a:r>
              <a:rPr lang="ko-KR" altLang="en-US" sz="1200" b="1" dirty="0">
                <a:latin typeface="+mj-lt"/>
              </a:rPr>
              <a:t>로 가상 서버에 연결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S3</a:t>
            </a:r>
            <a:r>
              <a:rPr lang="ko-KR" altLang="en-US" sz="1200" b="1" dirty="0">
                <a:latin typeface="+mj-lt"/>
              </a:rPr>
              <a:t>에서 가상 서버로 데이터베이스 덤프를 다운로드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가상 서버에서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데이터베이스로 데이터베이스 덤프 가져오기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161" name="TextBox 2">
            <a:extLst>
              <a:ext uri="{FF2B5EF4-FFF2-40B4-BE49-F238E27FC236}">
                <a16:creationId xmlns:a16="http://schemas.microsoft.com/office/drawing/2014/main" id="{F5AE48DD-B630-3647-B945-4BCD77942DD6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RDS</a:t>
            </a:r>
            <a:r>
              <a:rPr lang="ko-KR" altLang="en-US" b="1" dirty="0">
                <a:latin typeface="+mj-lt"/>
              </a:rPr>
              <a:t>로 데이터 가져오기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677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93C8AE-0614-CF4B-88E0-1BAF22C61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0" y="2819400"/>
            <a:ext cx="9715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04AD8C-6C50-8F47-AFA6-CF816F196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70" y="2712953"/>
            <a:ext cx="9740900" cy="1676400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645AC9D-750D-0349-94DD-F7E47D8AC02C}"/>
              </a:ext>
            </a:extLst>
          </p:cNvPr>
          <p:cNvSpPr txBox="1"/>
          <p:nvPr/>
        </p:nvSpPr>
        <p:spPr>
          <a:xfrm>
            <a:off x="1759939" y="4690870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포트와 호스트 이름이 필요하기 때문에 위의 명령어를 로컬</a:t>
            </a:r>
            <a:r>
              <a:rPr lang="en-US" altLang="ko-KR" sz="1200" b="1" dirty="0">
                <a:latin typeface="+mj-lt"/>
              </a:rPr>
              <a:t>PC</a:t>
            </a:r>
            <a:r>
              <a:rPr lang="ko-KR" altLang="en-US" sz="1200" b="1" dirty="0">
                <a:latin typeface="+mj-lt"/>
              </a:rPr>
              <a:t>에 입력하여 정보를 알아낸다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010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218B147-1247-B042-BF07-76ED7E7FE877}"/>
              </a:ext>
            </a:extLst>
          </p:cNvPr>
          <p:cNvSpPr txBox="1"/>
          <p:nvPr/>
        </p:nvSpPr>
        <p:spPr>
          <a:xfrm>
            <a:off x="2060372" y="4832538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관계형 데이터베이스 사용하기</a:t>
            </a:r>
            <a:r>
              <a:rPr lang="en-US" altLang="ko-KR" b="1" dirty="0">
                <a:latin typeface="+mj-lt"/>
              </a:rPr>
              <a:t>:</a:t>
            </a:r>
            <a:r>
              <a:rPr lang="ko-KR" altLang="en-US" b="1" dirty="0">
                <a:latin typeface="+mj-lt"/>
              </a:rPr>
              <a:t> </a:t>
            </a:r>
            <a:r>
              <a:rPr lang="en-US" altLang="ko-KR" b="1" dirty="0">
                <a:latin typeface="+mj-lt"/>
              </a:rPr>
              <a:t>RDS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E8D15-5BA1-9944-8663-DA6F42B3A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120" y="2472484"/>
            <a:ext cx="2546732" cy="15715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44B94-147A-B94F-B495-CC189D32F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52" y="2700114"/>
            <a:ext cx="2232660" cy="11163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59EB7-1059-ED4B-A237-3DB4CECEB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875" y="2679159"/>
            <a:ext cx="2405575" cy="11582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482DB8-60D8-8341-ABAD-701835F4B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244" y="2385789"/>
            <a:ext cx="1569633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789CBC-6BFD-724A-BBF0-F184CF5A8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0" y="2994660"/>
            <a:ext cx="9893300" cy="1219200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26F8014B-F72D-824E-98F5-625E85FC6288}"/>
              </a:ext>
            </a:extLst>
          </p:cNvPr>
          <p:cNvSpPr txBox="1"/>
          <p:nvPr/>
        </p:nvSpPr>
        <p:spPr>
          <a:xfrm>
            <a:off x="1759939" y="4690870"/>
            <a:ext cx="8611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가상 서버에서 </a:t>
            </a:r>
            <a:r>
              <a:rPr lang="en-US" altLang="ko-KR" sz="1200" b="1" dirty="0" err="1">
                <a:latin typeface="+mj-lt"/>
              </a:rPr>
              <a:t>wordpress-import.sql</a:t>
            </a:r>
            <a:r>
              <a:rPr lang="ko-KR" altLang="en-US" sz="1200" b="1" dirty="0">
                <a:latin typeface="+mj-lt"/>
              </a:rPr>
              <a:t> 파일을 </a:t>
            </a:r>
            <a:r>
              <a:rPr lang="ko-KR" altLang="en-US" sz="1200" b="1" dirty="0" err="1">
                <a:latin typeface="+mj-lt"/>
              </a:rPr>
              <a:t>임포트</a:t>
            </a:r>
            <a:r>
              <a:rPr lang="ko-KR" altLang="en-US" sz="1200" b="1" dirty="0">
                <a:latin typeface="+mj-lt"/>
              </a:rPr>
              <a:t> 하기 위해 명령어를 입력한다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이후 블로그 주소가 기억나지 않는다면 아래의 명령어를 입력한다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블로그에 접속하면 새로운 게시물과 댓글이 달린 것을 확인할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411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5E8173-0023-0D47-B48D-5D591321A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70" y="2417258"/>
            <a:ext cx="9740900" cy="219710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5E6708E7-D41D-574C-9341-92701FBD6151}"/>
              </a:ext>
            </a:extLst>
          </p:cNvPr>
          <p:cNvSpPr txBox="1"/>
          <p:nvPr/>
        </p:nvSpPr>
        <p:spPr>
          <a:xfrm>
            <a:off x="1580954" y="176567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자동 스냅샷 구성하기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DDEB6852-6DF1-1943-95F1-B815FE4E7F9B}"/>
              </a:ext>
            </a:extLst>
          </p:cNvPr>
          <p:cNvSpPr txBox="1"/>
          <p:nvPr/>
        </p:nvSpPr>
        <p:spPr>
          <a:xfrm>
            <a:off x="1759939" y="4896610"/>
            <a:ext cx="8611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이번에 생성한 워드프레스 블로그 플랫폼의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데이터베이스는 자동으로 스냅샷을 생성한다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자동 스냅샷은 지정한 시간 동안 하루에 한 번씩 생성된다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시간을 지정하지 않으면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는 밤 동안 </a:t>
            </a:r>
            <a:r>
              <a:rPr lang="en-US" altLang="ko-KR" sz="1200" b="1" dirty="0">
                <a:latin typeface="+mj-lt"/>
              </a:rPr>
              <a:t>30</a:t>
            </a:r>
            <a:r>
              <a:rPr lang="ko-KR" altLang="en-US" sz="1200" b="1" dirty="0">
                <a:latin typeface="+mj-lt"/>
              </a:rPr>
              <a:t>분의 시간을 임의로 선택하며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기본적으로 하루 뒤에 삭제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91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92887-E761-2E4E-8332-9AAAEE230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60" y="1468376"/>
            <a:ext cx="6767736" cy="52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7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4" y="31277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수동 스냅샷 생성하기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756214" y="4022189"/>
            <a:ext cx="86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자동 스냅과 별개로 수동 스냅샷도 필요하면 언제든지 추가로 생성할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다음은 명령어는 수동 스냅샷을 생성하고 스냅샷의 현재 상태를 확인할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3700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9E050A-4A30-2743-9A02-41598460B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60" y="1479255"/>
            <a:ext cx="8115300" cy="537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09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4" y="1223332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 베이스 복원하기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756214" y="5911949"/>
            <a:ext cx="861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자동 또는 수동 스냅샷에서 데이터베이스를 복원하면 새로운 데이터베이스는 해당 </a:t>
            </a:r>
            <a:r>
              <a:rPr lang="ko-KR" altLang="en-US" sz="1200" b="1" dirty="0" err="1">
                <a:latin typeface="+mj-lt"/>
              </a:rPr>
              <a:t>스냅삿을</a:t>
            </a:r>
            <a:r>
              <a:rPr lang="ko-KR" altLang="en-US" sz="1200" b="1" dirty="0">
                <a:latin typeface="+mj-lt"/>
              </a:rPr>
              <a:t> 기반으로 만들어 진다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기존 데이터베이스로는 복원할 수 없으며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새로운 데이터베이스가 생성된 후 스냅샷이 복원된다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516B6-EAE8-0E43-8B01-45BE0AAE8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1904128"/>
            <a:ext cx="5304416" cy="38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1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B8DCC7-833D-7746-A758-9BEDC75E9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060" y="1556964"/>
            <a:ext cx="7225030" cy="3874825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3C14CB92-E5C1-354A-9B96-2FC396A4BB8D}"/>
              </a:ext>
            </a:extLst>
          </p:cNvPr>
          <p:cNvSpPr txBox="1"/>
          <p:nvPr/>
        </p:nvSpPr>
        <p:spPr>
          <a:xfrm>
            <a:off x="1402080" y="5684108"/>
            <a:ext cx="958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만든 워드프레스 블로그 플랫폼과 동일한 </a:t>
            </a:r>
            <a:r>
              <a:rPr lang="en-US" altLang="ko-KR" sz="1200" b="1" dirty="0">
                <a:latin typeface="+mj-lt"/>
              </a:rPr>
              <a:t>VPC</a:t>
            </a:r>
            <a:r>
              <a:rPr lang="ko-KR" altLang="en-US" sz="1200" b="1" dirty="0">
                <a:latin typeface="+mj-lt"/>
              </a:rPr>
              <a:t>에서 새 데이터베이스를 만들려면 기존 데이터베이스의 </a:t>
            </a:r>
            <a:r>
              <a:rPr lang="ko-KR" altLang="en-US" sz="1200" b="1" dirty="0" err="1">
                <a:latin typeface="+mj-lt"/>
              </a:rPr>
              <a:t>서브넷</a:t>
            </a:r>
            <a:r>
              <a:rPr lang="ko-KR" altLang="en-US" sz="1200" b="1" dirty="0">
                <a:latin typeface="+mj-lt"/>
              </a:rPr>
              <a:t> 그룹을 알아야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알아낸 </a:t>
            </a:r>
            <a:r>
              <a:rPr lang="ko-KR" altLang="en-US" sz="1200" b="1" dirty="0" err="1">
                <a:latin typeface="+mj-lt"/>
              </a:rPr>
              <a:t>서브넷</a:t>
            </a:r>
            <a:r>
              <a:rPr lang="ko-KR" altLang="en-US" sz="1200" b="1" dirty="0">
                <a:latin typeface="+mj-lt"/>
              </a:rPr>
              <a:t> 그룹 아이디를 교체한 후 명령어를 실행한다</a:t>
            </a:r>
            <a:r>
              <a:rPr lang="en-US" altLang="ko-KR" sz="1200" b="1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116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0603A3-B713-D04F-A157-7D2218CCB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380" y="1356489"/>
            <a:ext cx="7078980" cy="4105969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BB190C05-C426-E240-860F-49DB5E218D2D}"/>
              </a:ext>
            </a:extLst>
          </p:cNvPr>
          <p:cNvSpPr txBox="1"/>
          <p:nvPr/>
        </p:nvSpPr>
        <p:spPr>
          <a:xfrm>
            <a:off x="1402080" y="5684108"/>
            <a:ext cx="9582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스냅샷 비용은 사용한 </a:t>
            </a:r>
            <a:r>
              <a:rPr lang="ko-KR" altLang="en-US" sz="1200" b="1" dirty="0" err="1">
                <a:latin typeface="+mj-lt"/>
              </a:rPr>
              <a:t>스토리지를</a:t>
            </a:r>
            <a:r>
              <a:rPr lang="ko-KR" altLang="en-US" sz="1200" b="1" dirty="0">
                <a:latin typeface="+mj-lt"/>
              </a:rPr>
              <a:t> 기반으로 청구되며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데이터베이스 인스턴스 크기만큼의 스냅샷을 무료로 저장할 수 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예제의 설정에서는 스냅샷을 </a:t>
            </a:r>
            <a:r>
              <a:rPr lang="en-US" altLang="ko-KR" sz="1200" b="1" dirty="0">
                <a:latin typeface="+mj-lt"/>
              </a:rPr>
              <a:t>5GB</a:t>
            </a:r>
            <a:r>
              <a:rPr lang="ko-KR" altLang="en-US" sz="1200" b="1" dirty="0">
                <a:latin typeface="+mj-lt"/>
              </a:rPr>
              <a:t>까지 무료로 저장할 수 있으며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초과는 </a:t>
            </a:r>
            <a:r>
              <a:rPr lang="ko-KR" altLang="en-US" sz="1200" b="1" dirty="0" err="1">
                <a:latin typeface="+mj-lt"/>
              </a:rPr>
              <a:t>스토리지에</a:t>
            </a:r>
            <a:r>
              <a:rPr lang="ko-KR" altLang="en-US" sz="1200" b="1" dirty="0">
                <a:latin typeface="+mj-lt"/>
              </a:rPr>
              <a:t> 대해서는 매월 요금이 청구된다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추가요금을 방지하기 위해서 클린업을 진행하고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다음에서도 실행하기 위해 일부 설정은 그대로 유지한다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7995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4" y="31277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데이터베이스 접근 제한하기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756214" y="4022189"/>
            <a:ext cx="8611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책임 공유 모델은 일반적으로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서비스뿐만 아니라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 서비스 전반적으로 적용된다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ko-KR" altLang="en-US" sz="1200" b="1" dirty="0" err="1">
                <a:latin typeface="+mj-lt"/>
              </a:rPr>
              <a:t>클라우드의</a:t>
            </a:r>
            <a:r>
              <a:rPr lang="ko-KR" altLang="en-US" sz="1200" b="1" dirty="0">
                <a:latin typeface="+mj-lt"/>
              </a:rPr>
              <a:t> 보안을 책임을 지고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고객은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데이터베이스로의 접근을 제어하는 규칙을 지정해야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1719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1C8CC5-5A43-E64A-847F-7694AB677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674" y="1638300"/>
            <a:ext cx="5067546" cy="48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72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193503C-B6AD-FA4C-89C8-2DE78EE85DF5}"/>
              </a:ext>
            </a:extLst>
          </p:cNvPr>
          <p:cNvSpPr txBox="1"/>
          <p:nvPr/>
        </p:nvSpPr>
        <p:spPr>
          <a:xfrm>
            <a:off x="579120" y="2455098"/>
            <a:ext cx="11010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j-lt"/>
              </a:rPr>
              <a:t>관계형 데이터베이스는 구조화된 데이터를 저장하고 질의하는 사실상의 표준이다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+mj-lt"/>
              </a:rPr>
              <a:t>일반적으로 관계형 </a:t>
            </a:r>
            <a:r>
              <a:rPr lang="en-US" altLang="ko-KR" b="1" dirty="0">
                <a:latin typeface="+mj-lt"/>
              </a:rPr>
              <a:t>DB</a:t>
            </a:r>
            <a:r>
              <a:rPr lang="ko-KR" altLang="en-US" b="1" dirty="0">
                <a:latin typeface="+mj-lt"/>
              </a:rPr>
              <a:t>는 데이터 일관성에 초점을 두어 </a:t>
            </a:r>
            <a:r>
              <a:rPr lang="en-US" altLang="ko-KR" b="1" dirty="0">
                <a:latin typeface="+mj-lt"/>
              </a:rPr>
              <a:t>ACDI DB</a:t>
            </a:r>
            <a:r>
              <a:rPr lang="ko-KR" altLang="en-US" b="1" dirty="0" err="1">
                <a:latin typeface="+mj-lt"/>
              </a:rPr>
              <a:t>트렉젝션을</a:t>
            </a:r>
            <a:r>
              <a:rPr lang="ko-KR" altLang="en-US" b="1" dirty="0">
                <a:latin typeface="+mj-lt"/>
              </a:rPr>
              <a:t> 보증한다</a:t>
            </a:r>
            <a:r>
              <a:rPr lang="en-US" altLang="ko-KR" b="1" dirty="0">
                <a:latin typeface="+mj-lt"/>
              </a:rPr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rgbClr val="0070C0"/>
                </a:solidFill>
                <a:latin typeface="+mj-lt"/>
              </a:rPr>
              <a:t>원자성</a:t>
            </a:r>
            <a:r>
              <a:rPr lang="ko-KR" altLang="en-US" b="1" dirty="0">
                <a:solidFill>
                  <a:srgbClr val="0070C0"/>
                </a:solidFill>
                <a:latin typeface="+mj-lt"/>
              </a:rPr>
              <a:t> </a:t>
            </a: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+mj-lt"/>
              </a:rPr>
              <a:t>일관성 </a:t>
            </a: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+mj-lt"/>
              </a:rPr>
              <a:t>독립성 </a:t>
            </a: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70C0"/>
                </a:solidFill>
                <a:latin typeface="+mj-lt"/>
              </a:rPr>
              <a:t>영속성  </a:t>
            </a:r>
            <a:endParaRPr lang="en-US" altLang="ko-KR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996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4" y="1274699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RDS </a:t>
            </a:r>
            <a:r>
              <a:rPr lang="ko-KR" altLang="en-US" b="1" dirty="0">
                <a:latin typeface="+mj-lt"/>
              </a:rPr>
              <a:t>데이터베이스 구성에 접근 제어하기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877326" y="4544235"/>
            <a:ext cx="8611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서비스에 대한 접근은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서비스를 활용하여 제어한다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서비스는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인스턴스 </a:t>
            </a:r>
            <a:r>
              <a:rPr lang="en-US" altLang="ko-KR" sz="1200" b="1" dirty="0">
                <a:latin typeface="+mj-lt"/>
              </a:rPr>
              <a:t>CRUD</a:t>
            </a:r>
            <a:r>
              <a:rPr lang="ko-KR" altLang="en-US" sz="1200" b="1" dirty="0">
                <a:latin typeface="+mj-lt"/>
              </a:rPr>
              <a:t> 등의 작업에 대한 접근 제어 책임을 가진다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은 데이터베이스 내부 접근은 관리하지 않는다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데이터베이스 엔진의 일이다</a:t>
            </a:r>
            <a:r>
              <a:rPr lang="en-US" altLang="ko-KR" sz="1200" b="1" dirty="0">
                <a:latin typeface="+mj-lt"/>
              </a:rPr>
              <a:t>.)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위의 예제는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서비스의 모든 구성 및 관리 작업에 대한 접근을 허용하는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정책을 보여준다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 정책은 접근을 제한하기 위해 특정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사용자와 그룹에만 연결해야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29780-C9B4-034E-B78A-C674B2726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39" y="1895413"/>
            <a:ext cx="5524536" cy="239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37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56213" y="1583536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RDS </a:t>
            </a:r>
            <a:r>
              <a:rPr lang="ko-KR" altLang="en-US" b="1" dirty="0">
                <a:latin typeface="+mj-lt"/>
              </a:rPr>
              <a:t>데이터베이스 네트워크 접근 제어하기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66AAE6-EED1-B642-89ED-709814F9B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67" y="2178756"/>
            <a:ext cx="5370655" cy="41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5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68324" y="2497390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 접근 제어하기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DB02109B-3816-4741-B8CF-F9CF7E6100ED}"/>
              </a:ext>
            </a:extLst>
          </p:cNvPr>
          <p:cNvSpPr txBox="1"/>
          <p:nvPr/>
        </p:nvSpPr>
        <p:spPr>
          <a:xfrm>
            <a:off x="1720783" y="3533120"/>
            <a:ext cx="86111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특정 데이터베이스 사용자만 데이터베이스를 쓸 수 있도록 제한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일부 사용자만 특정 테이블에 접근할 수 있도록 제한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서로 다른 애플리케이션을 격리하기 위해 테이블에 대한 접근을 제한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916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056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919714" y="139526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j-lt"/>
              </a:rPr>
              <a:t>고가용성</a:t>
            </a:r>
            <a:r>
              <a:rPr lang="ko-KR" altLang="en-US" b="1" dirty="0">
                <a:latin typeface="+mj-lt"/>
              </a:rPr>
              <a:t> 데이터베이스 활용하기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DB02109B-3816-4741-B8CF-F9CF7E6100ED}"/>
              </a:ext>
            </a:extLst>
          </p:cNvPr>
          <p:cNvSpPr txBox="1"/>
          <p:nvPr/>
        </p:nvSpPr>
        <p:spPr>
          <a:xfrm>
            <a:off x="1919714" y="5579922"/>
            <a:ext cx="8611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데이터베이스는 일반적으로 시스템에 가장 중요한 부분이기 때문에 데이터베이스는 반드시 고가용성이어야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아마존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ko-KR" altLang="en-US" sz="1200" b="1" dirty="0" err="1">
                <a:latin typeface="+mj-lt"/>
              </a:rPr>
              <a:t>고가용성</a:t>
            </a:r>
            <a:r>
              <a:rPr lang="ko-KR" altLang="en-US" sz="1200" b="1" dirty="0">
                <a:latin typeface="+mj-lt"/>
              </a:rPr>
              <a:t> 데이터베이스를 제공하며 구조는 위의 그림과 같다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5B4AF5-B78C-C947-8FD4-17CED2915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64" y="2041083"/>
            <a:ext cx="5849570" cy="33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87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8A9E8D-4DDF-764A-BDDF-D292A6A99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237" y="2430733"/>
            <a:ext cx="9929045" cy="2268854"/>
          </a:xfrm>
          <a:prstGeom prst="rect">
            <a:avLst/>
          </a:prstGeom>
        </p:spPr>
      </p:pic>
      <p:sp>
        <p:nvSpPr>
          <p:cNvPr id="166" name="TextBox 2">
            <a:extLst>
              <a:ext uri="{FF2B5EF4-FFF2-40B4-BE49-F238E27FC236}">
                <a16:creationId xmlns:a16="http://schemas.microsoft.com/office/drawing/2014/main" id="{F2C50683-D34D-8C41-BE31-8E7EAEAE2B40}"/>
              </a:ext>
            </a:extLst>
          </p:cNvPr>
          <p:cNvSpPr txBox="1"/>
          <p:nvPr/>
        </p:nvSpPr>
        <p:spPr>
          <a:xfrm>
            <a:off x="1714727" y="4795357"/>
            <a:ext cx="861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고가용성</a:t>
            </a:r>
            <a:r>
              <a:rPr lang="ko-KR" altLang="en-US" sz="1200" b="1" dirty="0">
                <a:latin typeface="+mj-lt"/>
              </a:rPr>
              <a:t> 데이터베이스를 사용하기 위해서 </a:t>
            </a:r>
            <a:r>
              <a:rPr lang="en-US" altLang="ko-KR" sz="1200" b="1" dirty="0" err="1">
                <a:latin typeface="+mj-lt"/>
              </a:rPr>
              <a:t>CloudFormation</a:t>
            </a:r>
            <a:r>
              <a:rPr lang="ko-KR" altLang="en-US" sz="1200" b="1" dirty="0">
                <a:latin typeface="+mj-lt"/>
              </a:rPr>
              <a:t>을 활용하여 템플릿을 업데이트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4181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85634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6" name="TextBox 2">
            <a:extLst>
              <a:ext uri="{FF2B5EF4-FFF2-40B4-BE49-F238E27FC236}">
                <a16:creationId xmlns:a16="http://schemas.microsoft.com/office/drawing/2014/main" id="{F2C50683-D34D-8C41-BE31-8E7EAEAE2B40}"/>
              </a:ext>
            </a:extLst>
          </p:cNvPr>
          <p:cNvSpPr txBox="1"/>
          <p:nvPr/>
        </p:nvSpPr>
        <p:spPr>
          <a:xfrm>
            <a:off x="1575447" y="6206320"/>
            <a:ext cx="8611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이제 </a:t>
            </a:r>
            <a:r>
              <a:rPr lang="en-US" altLang="ko-KR" sz="1400" b="1" dirty="0">
                <a:latin typeface="+mj-lt"/>
              </a:rPr>
              <a:t>RDS</a:t>
            </a:r>
            <a:r>
              <a:rPr lang="ko-KR" altLang="en-US" sz="1400" b="1" dirty="0">
                <a:latin typeface="+mj-lt"/>
              </a:rPr>
              <a:t> 데이터베이스는 약간 수정된 </a:t>
            </a:r>
            <a:r>
              <a:rPr lang="en-US" altLang="ko-KR" sz="1400" b="1" dirty="0" err="1">
                <a:latin typeface="+mj-lt"/>
              </a:rPr>
              <a:t>CloudFormation</a:t>
            </a:r>
            <a:r>
              <a:rPr lang="ko-KR" altLang="en-US" sz="1400" b="1" dirty="0">
                <a:latin typeface="+mj-lt"/>
              </a:rPr>
              <a:t> 템플릿 기반으로 갱신된다</a:t>
            </a:r>
            <a:r>
              <a:rPr lang="en-US" altLang="ko-KR" sz="1400" b="1" dirty="0">
                <a:latin typeface="+mj-lt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7B0B41-6A9B-4B49-B548-60480ADD0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55" y="4501753"/>
            <a:ext cx="6436125" cy="14706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09BF97-FC08-834B-A30E-748F30F57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804" y="1447057"/>
            <a:ext cx="5982448" cy="327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442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85634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306AF7-1E2A-B04C-AFE3-2AA919FD5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78" y="2649380"/>
            <a:ext cx="8319635" cy="25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48FE724D-6EA7-9D49-8FE7-FDEF54E3D4CA}"/>
              </a:ext>
            </a:extLst>
          </p:cNvPr>
          <p:cNvSpPr txBox="1"/>
          <p:nvPr/>
        </p:nvSpPr>
        <p:spPr>
          <a:xfrm>
            <a:off x="1762269" y="2655382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데이터베이스 성능 튜닝하기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1013FE87-8118-CF44-B1AF-07C425E63B02}"/>
              </a:ext>
            </a:extLst>
          </p:cNvPr>
          <p:cNvSpPr txBox="1"/>
          <p:nvPr/>
        </p:nvSpPr>
        <p:spPr>
          <a:xfrm>
            <a:off x="1762269" y="3549850"/>
            <a:ext cx="8611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데이터베이스는 수직적으로만 확장할 수 있기 때문에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이를 운영하는 하드웨어의 성능을 향상시켜야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더 빠른 </a:t>
            </a:r>
            <a:r>
              <a:rPr lang="en-US" altLang="ko-KR" sz="1200" b="1" dirty="0">
                <a:latin typeface="+mj-lt"/>
              </a:rPr>
              <a:t>CPU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더 많은 메모리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더 빠른 </a:t>
            </a:r>
            <a:r>
              <a:rPr lang="en-US" altLang="ko-KR" sz="1200" b="1" dirty="0">
                <a:latin typeface="+mj-lt"/>
              </a:rPr>
              <a:t>I/O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algn="ctr"/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3805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38CC84-61E7-B842-883D-AD9072901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82" y="1445831"/>
            <a:ext cx="5876003" cy="51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12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E1566B-1695-9C4A-A45E-29FD7D12B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88" y="4486047"/>
            <a:ext cx="5644015" cy="19995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CF3C0E-D709-E143-8CA6-A8B1A15C4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54" y="1320127"/>
            <a:ext cx="5103886" cy="34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36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193503C-B6AD-FA4C-89C8-2DE78EE85DF5}"/>
              </a:ext>
            </a:extLst>
          </p:cNvPr>
          <p:cNvSpPr txBox="1"/>
          <p:nvPr/>
        </p:nvSpPr>
        <p:spPr>
          <a:xfrm>
            <a:off x="533400" y="3262818"/>
            <a:ext cx="110109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+mj-lt"/>
              </a:rPr>
              <a:t>AWS</a:t>
            </a:r>
            <a:r>
              <a:rPr lang="ko-KR" altLang="en-US" sz="2400" b="1" dirty="0">
                <a:latin typeface="+mj-lt"/>
              </a:rPr>
              <a:t>에서 관계형 데이터베이스를 사용하는 방법은 두 가지다</a:t>
            </a:r>
            <a:r>
              <a:rPr lang="en-US" altLang="ko-KR" sz="2400" b="1" dirty="0">
                <a:latin typeface="+mj-lt"/>
              </a:rPr>
              <a:t>.</a:t>
            </a:r>
            <a:r>
              <a:rPr lang="ko-KR" altLang="en-US" sz="2400" b="1" dirty="0">
                <a:latin typeface="+mj-lt"/>
              </a:rPr>
              <a:t> </a:t>
            </a:r>
            <a:endParaRPr lang="en-US" altLang="ko-KR" sz="2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AWS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가 제공하는 관계형 데이터베이스 관리 서비스인 아마존 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RDS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 사용 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가상 서버에 사용자가 직접 관리하는 관계형 데이터베이스 서버를 설치</a:t>
            </a:r>
            <a:r>
              <a:rPr lang="en-US" altLang="ko-KR" sz="1400" b="1" dirty="0">
                <a:solidFill>
                  <a:srgbClr val="0070C0"/>
                </a:solidFill>
                <a:latin typeface="+mj-lt"/>
              </a:rPr>
              <a:t>/</a:t>
            </a:r>
            <a:r>
              <a:rPr lang="ko-KR" altLang="en-US" sz="1400" b="1" dirty="0">
                <a:solidFill>
                  <a:srgbClr val="0070C0"/>
                </a:solidFill>
                <a:latin typeface="+mj-lt"/>
              </a:rPr>
              <a:t>운영</a:t>
            </a: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405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638C85D-7EF1-9842-A36E-0ECA5C8A2890}"/>
              </a:ext>
            </a:extLst>
          </p:cNvPr>
          <p:cNvSpPr txBox="1"/>
          <p:nvPr/>
        </p:nvSpPr>
        <p:spPr>
          <a:xfrm>
            <a:off x="1833512" y="161875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읽기 복제를 사용하여 읽기 성능 개선하기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E79F7-FF9D-A946-9194-64C942545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41" y="2157825"/>
            <a:ext cx="3821103" cy="444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7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B6269E97-D763-3B4B-997A-0A024439DF0D}"/>
              </a:ext>
            </a:extLst>
          </p:cNvPr>
          <p:cNvSpPr txBox="1"/>
          <p:nvPr/>
        </p:nvSpPr>
        <p:spPr>
          <a:xfrm>
            <a:off x="1096069" y="2412534"/>
            <a:ext cx="984460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요약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는 관계형 데이터베이스를 제공하는 관리 서비스다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MySQL, PostgreSQL, MS SQL, </a:t>
            </a:r>
            <a:r>
              <a:rPr lang="ko-KR" altLang="en-US" sz="1200" b="1" dirty="0">
                <a:latin typeface="+mj-lt"/>
              </a:rPr>
              <a:t>오라클 데이터베이스를 선택할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데이터베이스로 데이터를 가져오는 가장 빠른 방법은 같은 </a:t>
            </a:r>
            <a:r>
              <a:rPr lang="ko-KR" altLang="en-US" sz="1200" b="1" dirty="0" err="1">
                <a:latin typeface="+mj-lt"/>
              </a:rPr>
              <a:t>리전에서</a:t>
            </a:r>
            <a:r>
              <a:rPr lang="ko-KR" altLang="en-US" sz="1200" b="1" dirty="0">
                <a:latin typeface="+mj-lt"/>
              </a:rPr>
              <a:t> 가상 서버에 복사하고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데이터베이스로 가져오는 것이다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데이터 접근은 데이터베이스 레벨에서 </a:t>
            </a:r>
            <a:r>
              <a:rPr lang="en-US" altLang="ko-KR" sz="1200" b="1" dirty="0">
                <a:latin typeface="+mj-lt"/>
              </a:rPr>
              <a:t>IAM</a:t>
            </a:r>
            <a:r>
              <a:rPr lang="ko-KR" altLang="en-US" sz="1200" b="1" dirty="0">
                <a:latin typeface="+mj-lt"/>
              </a:rPr>
              <a:t> 정책과 방화벽 규칙의 조합으로 관리할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보존기간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>
                <a:latin typeface="+mj-lt"/>
              </a:rPr>
              <a:t>최대</a:t>
            </a:r>
            <a:r>
              <a:rPr lang="en-US" altLang="ko-KR" sz="1200" b="1" dirty="0">
                <a:latin typeface="+mj-lt"/>
              </a:rPr>
              <a:t>35</a:t>
            </a:r>
            <a:r>
              <a:rPr lang="ko-KR" altLang="en-US" sz="1200" b="1" dirty="0">
                <a:latin typeface="+mj-lt"/>
              </a:rPr>
              <a:t>일</a:t>
            </a:r>
            <a:r>
              <a:rPr lang="en-US" altLang="ko-KR" sz="1200" b="1" dirty="0">
                <a:latin typeface="+mj-lt"/>
              </a:rPr>
              <a:t>) </a:t>
            </a:r>
            <a:r>
              <a:rPr lang="ko-KR" altLang="en-US" sz="1200" b="1" dirty="0">
                <a:latin typeface="+mj-lt"/>
              </a:rPr>
              <a:t>이내라면 어느 시점으로도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복원할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>
                <a:latin typeface="+mj-lt"/>
              </a:rPr>
              <a:t> 데이터베이스는 </a:t>
            </a:r>
            <a:r>
              <a:rPr lang="ko-KR" altLang="en-US" sz="1200" b="1" dirty="0" err="1">
                <a:latin typeface="+mj-lt"/>
              </a:rPr>
              <a:t>고가용성을</a:t>
            </a:r>
            <a:r>
              <a:rPr lang="ko-KR" altLang="en-US" sz="1200" b="1" dirty="0">
                <a:latin typeface="+mj-lt"/>
              </a:rPr>
              <a:t> 지원하며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실제 </a:t>
            </a:r>
            <a:r>
              <a:rPr lang="ko-KR" altLang="en-US" sz="1200" b="1" dirty="0" err="1">
                <a:latin typeface="+mj-lt"/>
              </a:rPr>
              <a:t>운영시에는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RDS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Multi-AZ</a:t>
            </a:r>
            <a:r>
              <a:rPr lang="ko-KR" altLang="en-US" sz="1200" b="1" dirty="0">
                <a:latin typeface="+mj-lt"/>
              </a:rPr>
              <a:t>모드로 시작해야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읽기 복제는 </a:t>
            </a:r>
            <a:r>
              <a:rPr lang="en-US" altLang="ko-KR" sz="1200" b="1" dirty="0">
                <a:latin typeface="+mj-lt"/>
              </a:rPr>
              <a:t>SQL</a:t>
            </a:r>
            <a:r>
              <a:rPr lang="ko-KR" altLang="en-US" sz="1200" b="1" dirty="0">
                <a:latin typeface="+mj-lt"/>
              </a:rPr>
              <a:t> 데이터베이스의 읽기 집약적인 작업 부하의 처리 성능을 개선한다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r>
              <a:rPr lang="en-US" altLang="ko-KR" sz="1200" b="1" dirty="0">
                <a:latin typeface="+mj-lt"/>
              </a:rPr>
              <a:t>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4992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251399" y="3742928"/>
            <a:ext cx="966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/>
              <a:t>감사합니다</a:t>
            </a:r>
            <a:r>
              <a:rPr kumimoji="1" lang="en-US" altLang="ko-KR" sz="3200" b="1" dirty="0"/>
              <a:t>.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6132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3A6167-1CF2-0841-A866-564CED105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2369046"/>
            <a:ext cx="9273540" cy="30489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4475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8709E5-2CB4-DA45-A68C-979C3C31E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152" y="2110740"/>
            <a:ext cx="9211279" cy="38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3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DC5C99-F4A2-DF4B-AC19-E66A4F670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20" y="1606959"/>
            <a:ext cx="6560820" cy="4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86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F34716-D03C-8E49-A465-EF6DF2572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3158490"/>
            <a:ext cx="11010900" cy="156210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RDS</a:t>
            </a:r>
            <a:r>
              <a:rPr lang="ko-KR" altLang="en-US" b="1" dirty="0">
                <a:latin typeface="+mj-lt"/>
              </a:rPr>
              <a:t>로 워드프레스 실행하기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1502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39817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F6233C-9185-224E-A284-BE9312591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460" y="1167385"/>
            <a:ext cx="4064725" cy="56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3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12177</TotalTime>
  <Words>814</Words>
  <Application>Microsoft Macintosh PowerPoint</Application>
  <PresentationFormat>와이드스크린</PresentationFormat>
  <Paragraphs>172</Paragraphs>
  <Slides>42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467</cp:revision>
  <cp:lastPrinted>2018-01-29T14:40:41Z</cp:lastPrinted>
  <dcterms:created xsi:type="dcterms:W3CDTF">2017-10-09T06:24:25Z</dcterms:created>
  <dcterms:modified xsi:type="dcterms:W3CDTF">2018-03-27T13:14:59Z</dcterms:modified>
</cp:coreProperties>
</file>